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7" r:id="rId10"/>
    <p:sldId id="266" r:id="rId11"/>
    <p:sldId id="269" r:id="rId12"/>
    <p:sldId id="270" r:id="rId13"/>
    <p:sldId id="268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5256" autoAdjust="0"/>
  </p:normalViewPr>
  <p:slideViewPr>
    <p:cSldViewPr snapToGrid="0">
      <p:cViewPr varScale="1">
        <p:scale>
          <a:sx n="94" d="100"/>
          <a:sy n="94" d="100"/>
        </p:scale>
        <p:origin x="182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3F223-2584-4815-ADDA-30CCAD9977CC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8375F-0F0A-4643-AD0A-CBD29E0EC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39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B2A470-1AFC-4C2E-AA8D-7C63BE761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B894191-5277-4084-A76B-E5B852E2C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85EDEF-635F-4DAD-8228-9FD8067F5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9/28/2023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57FCB5-0A1B-4142-A086-ADD0A681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7F4A76-1B2B-4F64-AF14-F94B24DEE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6F7-BE49-46AC-B68C-627009127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06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E7B03-7405-4773-A583-53199534B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4CB5A7-E864-4468-B0F6-DE6BE9B3B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E094A8-D1BE-4802-BF64-8ECF921D7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9/28/2023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52BD71-AF3C-47DA-874E-52334D89A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B180C8-9562-41B5-A693-9F80ECC4A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6F7-BE49-46AC-B68C-627009127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64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C7E9161-C3B2-4AEE-AD40-BC12E3DE92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875ED24-C113-4FD0-BC56-DD8EF3C5E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A5BD15-CD6F-4415-A83C-BC06D2058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9/28/2023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CA30A9-F37B-487B-A38D-D05CEF2E5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2D80DA-163A-47D0-8562-7A310AD5F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6F7-BE49-46AC-B68C-627009127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95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E02F97-24AD-4C13-B455-20BBEB91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4714B3-F8BD-4388-8CF2-298DD5A24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23D161-6977-4327-814A-4A1C07FB1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9/28/2023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DFCBE5-1055-4DE4-AF55-92C7E060D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3104CC-389C-4E99-AB3D-6108F2E07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6F7-BE49-46AC-B68C-627009127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90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0CC572-5235-4844-A99F-BD77E61CD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A569B0-BDC9-4B96-9DCA-DCC17BDC6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1747FA-947B-4679-8FE7-FF76DA4F8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9/28/2023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5E8399-1D83-4742-B449-A6D93658B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D0C685-52C8-43DA-A281-80FB32AC7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6F7-BE49-46AC-B68C-627009127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59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E02226-D286-49CA-B42F-12D907160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1B068F-19F9-4DA6-A94E-A405F11824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EAC243-3ADB-46C7-A84C-F0CA156DC4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E37E326-0D8E-4445-9AAB-623BEBF5B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9/28/2023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5A86CFC-B976-4117-9536-050CFA281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33837F-3FB2-4A4F-BE40-DCB093D48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6F7-BE49-46AC-B68C-627009127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56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EB2F04-C138-4CFB-B81A-7DAE2AA2D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094521-21F7-491F-B9C4-414F091AC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4B33082-5D58-46B4-A94C-7239E2DD1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51D986-D946-4953-A4B3-A756471B4B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02A276A-4319-4B26-9B05-030E3F08BB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EC572B-7431-4FB5-80B8-A5CCD3B6F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9/28/2023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55734A3-05A0-4F3E-855E-A5303930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E42C328-B474-498C-BD11-EAD2F0E23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6F7-BE49-46AC-B68C-627009127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28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45D5DC-3BD0-457A-91C3-36C2A265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0CA5DD7-F6CB-4FAE-8B11-449271DE7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9/28/2023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15C6D78-36F8-4F9B-81F2-956DCEAFB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7383860-7A4B-41B2-BFBD-ABBC3FEE6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6F7-BE49-46AC-B68C-627009127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8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A6F8F15-A540-4451-8BDE-9C2946432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9/28/2023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51E599C-2A4C-4EF1-8E9D-607E07456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3F44C76-2C55-470E-BFA9-ECB59D447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6F7-BE49-46AC-B68C-627009127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08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15B56C-186D-4D96-B905-5FF7B4241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6024D3-E45A-47DC-8B50-9A5274C55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AC8E85-A752-4F17-9CC2-3B4DAA5F7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3A3726E-10CF-4809-9B65-AEF7C86F4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9/28/2023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574834-A9A8-4954-8C7D-161234564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E6FA402-EB07-4D64-861C-53410EAC5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6F7-BE49-46AC-B68C-627009127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68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372AFC-4088-4503-8838-C893597C9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9DC2D3-5A3C-4C3D-9E8B-258EF4E6C3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4CD53D-9231-48FF-AFC6-B790D746D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4CCFF6A-33B2-41BD-84FA-7E09E1D4E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9/28/2023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255C3F-3153-49CD-94B7-38DA18E5A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91A6C59-B3DA-4A6E-A5BA-4C561ADD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6F7-BE49-46AC-B68C-627009127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19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D1F70A-C907-429E-8EBF-EFCE339CD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B402EB-4053-46E8-9847-45235E688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7A2127-333B-4984-AE6B-5484D1FBB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9/28/2023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56D65C-B01C-4FDB-98BA-035F7E5E3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35CD7C-B040-4693-B345-E5B8CABAE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916F7-BE49-46AC-B68C-627009127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16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ubmed/1102508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092867412003510" TargetMode="External"/><Relationship Id="rId5" Type="http://schemas.openxmlformats.org/officeDocument/2006/relationships/hyperlink" Target="https://www.worldcat.org/search?fq=x0:jrnl&amp;q=n2:0021-8820" TargetMode="External"/><Relationship Id="rId4" Type="http://schemas.openxmlformats.org/officeDocument/2006/relationships/hyperlink" Target="https://ru.wikipedia.org/wiki/%D0%9C%D0%B5%D0%B6%D0%B4%D1%83%D0%BD%D0%B0%D1%80%D0%BE%D0%B4%D0%BD%D1%8B%D0%B9_%D1%81%D1%82%D0%B0%D0%BD%D0%B4%D0%B0%D1%80%D1%82%D0%BD%D1%8B%D0%B9_%D1%81%D0%B5%D1%80%D0%B8%D0%B9%D0%BD%D1%8B%D0%B9_%D0%BD%D0%BE%D0%BC%D0%B5%D1%8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866626-F1A4-42B2-824A-12899AF60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Белки </a:t>
            </a:r>
            <a:r>
              <a:rPr lang="en-US" dirty="0"/>
              <a:t>mTOR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55EE94C-993F-461B-AE1B-03B31A1D6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mTOR1, mTOR2 </a:t>
            </a:r>
            <a:r>
              <a:rPr lang="ru-RU" dirty="0"/>
              <a:t>с чем их едят и почему это очень интересно</a:t>
            </a:r>
          </a:p>
          <a:p>
            <a:endParaRPr lang="ru-RU" dirty="0"/>
          </a:p>
          <a:p>
            <a:r>
              <a:rPr lang="ru-RU" dirty="0"/>
              <a:t>Докладчик: Нгуен Т.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8A6A86A-89CF-4C14-8EB9-F294D496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883" y="66496"/>
            <a:ext cx="2111733" cy="211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162C83-6FF1-404C-8400-607743C06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84" y="728541"/>
            <a:ext cx="1724266" cy="17433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06BE57-24AB-405B-914C-653624996F9A}"/>
              </a:ext>
            </a:extLst>
          </p:cNvPr>
          <p:cNvSpPr txBox="1"/>
          <p:nvPr/>
        </p:nvSpPr>
        <p:spPr>
          <a:xfrm>
            <a:off x="628949" y="2355065"/>
            <a:ext cx="309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pastebin.com/2ieZFWR9</a:t>
            </a:r>
          </a:p>
        </p:txBody>
      </p:sp>
    </p:spTree>
    <p:extLst>
      <p:ext uri="{BB962C8B-B14F-4D97-AF65-F5344CB8AC3E}">
        <p14:creationId xmlns:p14="http://schemas.microsoft.com/office/powerpoint/2010/main" val="4045642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7AF629-629E-4BC2-BC68-184162A9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Роль </a:t>
            </a:r>
            <a:r>
              <a:rPr lang="en-US" dirty="0"/>
              <a:t>mTOR</a:t>
            </a:r>
            <a:r>
              <a:rPr lang="ru-RU" dirty="0"/>
              <a:t> в долголетии</a:t>
            </a:r>
            <a:endParaRPr lang="en-US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8B24A3-37F5-4333-949A-937A72C5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9/28/2023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FF1F168-0050-435E-B838-79DAFBCE8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6F7-BE49-46AC-B68C-62700912796D}" type="slidenum">
              <a:rPr lang="en-US" smtClean="0"/>
              <a:t>10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4B2F16A-9BAF-4B6C-8987-59E40BE80A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10440"/>
            <a:ext cx="8344836" cy="171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Рис. 2. Кривые выживаемости мышей в эксперименте">
            <a:extLst>
              <a:ext uri="{FF2B5EF4-FFF2-40B4-BE49-F238E27FC236}">
                <a16:creationId xmlns:a16="http://schemas.microsoft.com/office/drawing/2014/main" id="{E10A90A3-39A6-4DFB-8783-B51C2A17F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013" y="3573014"/>
            <a:ext cx="4046376" cy="314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E0FF5A87-F78A-4189-A05A-91CE6C894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163" y="0"/>
            <a:ext cx="2111733" cy="211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6A29FA-8448-429A-A326-BE5134A51E77}"/>
              </a:ext>
            </a:extLst>
          </p:cNvPr>
          <p:cNvSpPr txBox="1"/>
          <p:nvPr/>
        </p:nvSpPr>
        <p:spPr>
          <a:xfrm>
            <a:off x="6164580" y="3700353"/>
            <a:ext cx="469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mTOR </a:t>
            </a:r>
            <a:r>
              <a:rPr lang="ru-RU" dirty="0"/>
              <a:t>снижает число АФК в </a:t>
            </a:r>
            <a:r>
              <a:rPr lang="ru-RU" dirty="0" err="1"/>
              <a:t>митохондриях</a:t>
            </a:r>
            <a:r>
              <a:rPr lang="ru-RU" dirty="0"/>
              <a:t> за счёт накопления </a:t>
            </a:r>
            <a:r>
              <a:rPr lang="en-US" dirty="0"/>
              <a:t>TERT (Miwa et al, 2016)</a:t>
            </a:r>
          </a:p>
        </p:txBody>
      </p:sp>
    </p:spTree>
    <p:extLst>
      <p:ext uri="{BB962C8B-B14F-4D97-AF65-F5344CB8AC3E}">
        <p14:creationId xmlns:p14="http://schemas.microsoft.com/office/powerpoint/2010/main" val="391872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CB921-AD58-479B-8CAE-D573B2FCB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Путь </a:t>
            </a:r>
            <a:r>
              <a:rPr lang="en-US" dirty="0"/>
              <a:t>mTOR </a:t>
            </a:r>
            <a:r>
              <a:rPr lang="ru-RU" dirty="0"/>
              <a:t>в физиологии ЦНС</a:t>
            </a:r>
            <a:endParaRPr lang="en-US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F5EC1C-4F78-4A09-9567-E32B0855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9/28/2023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E9432E5-FAA8-4893-82BA-57FE2D14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6F7-BE49-46AC-B68C-62700912796D}" type="slidenum">
              <a:rPr lang="en-US" smtClean="0"/>
              <a:t>11</a:t>
            </a:fld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2AFA2C-A021-48A5-AC8A-5BAF19F46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15740" cy="3858895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Путь </a:t>
            </a:r>
            <a:r>
              <a:rPr lang="ru-RU" dirty="0" err="1"/>
              <a:t>mTOR</a:t>
            </a:r>
            <a:r>
              <a:rPr lang="ru-RU" dirty="0"/>
              <a:t> влияет на рост клеток, пролиферацию, миграцию, синтез белка и транскрипцию в периферических тканях и центральной нервной системе (ЦНС)</a:t>
            </a:r>
          </a:p>
          <a:p>
            <a:r>
              <a:rPr lang="ru-RU" dirty="0"/>
              <a:t>mTORC1 участвует в развитии нервной системы и нейрогенез взрослых в определенных областях мозга, называемых нейрогенными нишами, в которых содержатся стволовые клетки взрослых нейронов </a:t>
            </a:r>
            <a:br>
              <a:rPr lang="ru-RU" dirty="0"/>
            </a:br>
            <a:r>
              <a:rPr lang="ru-RU" dirty="0"/>
              <a:t>(</a:t>
            </a:r>
            <a:r>
              <a:rPr lang="en-US" dirty="0"/>
              <a:t>Garza-</a:t>
            </a:r>
            <a:r>
              <a:rPr lang="en-US" dirty="0" err="1"/>
              <a:t>Lombó</a:t>
            </a:r>
            <a:r>
              <a:rPr lang="ru-RU" dirty="0"/>
              <a:t>, 2016)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D50BF61-896A-4FF8-8091-48B7DC1DF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1426845"/>
            <a:ext cx="6286500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1FBFE68-A1A4-4078-A6B2-37D290A42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163" y="0"/>
            <a:ext cx="2111733" cy="211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681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FB544F55-0BED-4E7C-812C-177A10C00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163" y="0"/>
            <a:ext cx="2111733" cy="211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CB921-AD58-479B-8CAE-D573B2FCB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Путь </a:t>
            </a:r>
            <a:r>
              <a:rPr lang="en-US" dirty="0"/>
              <a:t>mTOR </a:t>
            </a:r>
            <a:r>
              <a:rPr lang="ru-RU" dirty="0"/>
              <a:t>в физиологии ЦНС</a:t>
            </a:r>
            <a:endParaRPr lang="en-US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F5EC1C-4F78-4A09-9567-E32B0855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9/28/2023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E9432E5-FAA8-4893-82BA-57FE2D14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6F7-BE49-46AC-B68C-62700912796D}" type="slidenum">
              <a:rPr lang="en-US" smtClean="0"/>
              <a:t>12</a:t>
            </a:fld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2AFA2C-A021-48A5-AC8A-5BAF19F46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Нарушения в передаче сигналов </a:t>
            </a:r>
            <a:r>
              <a:rPr lang="ru-RU" dirty="0" err="1"/>
              <a:t>mTOR</a:t>
            </a:r>
            <a:r>
              <a:rPr lang="ru-RU" dirty="0"/>
              <a:t> у взрослых людей могут привести к различным расстройствам головного мозга, включая признаки аутистического поведения, эпилептические судороги и деменцию</a:t>
            </a:r>
          </a:p>
          <a:p>
            <a:r>
              <a:rPr lang="ru-RU" dirty="0"/>
              <a:t>Точный контроль экспрессии </a:t>
            </a:r>
            <a:r>
              <a:rPr lang="ru-RU" dirty="0" err="1"/>
              <a:t>mTOR</a:t>
            </a:r>
            <a:r>
              <a:rPr lang="ru-RU" dirty="0"/>
              <a:t> в переднем мозге жизненно важен для правильного развития ЦНС, поскольку как делеция </a:t>
            </a:r>
            <a:r>
              <a:rPr lang="ru-RU" dirty="0" err="1"/>
              <a:t>mTOR</a:t>
            </a:r>
            <a:r>
              <a:rPr lang="ru-RU" dirty="0"/>
              <a:t>, так и </a:t>
            </a:r>
            <a:r>
              <a:rPr lang="ru-RU" dirty="0" err="1"/>
              <a:t>гиперактивация</a:t>
            </a:r>
            <a:r>
              <a:rPr lang="ru-RU" dirty="0"/>
              <a:t> могут привести к аномалиям головного мозга. </a:t>
            </a:r>
          </a:p>
          <a:p>
            <a:r>
              <a:rPr lang="ru-RU" dirty="0"/>
              <a:t>Так мыши с частично нокаутированными генами не имели конечный мозг. А с полностью нокаутированными генами - были нежизнеспособны</a:t>
            </a:r>
          </a:p>
          <a:p>
            <a:r>
              <a:rPr lang="ru-RU" dirty="0" err="1"/>
              <a:t>mTOR</a:t>
            </a:r>
            <a:r>
              <a:rPr lang="ru-RU" dirty="0"/>
              <a:t> также влияет на нейрогенез гиппокампа, который связан с пространственным обучением и памятью, и его аномальная активация может привести к изменению синаптической пластичности и обучения, обратимому с помощью ингибитора </a:t>
            </a:r>
            <a:r>
              <a:rPr lang="ru-RU" dirty="0" err="1"/>
              <a:t>mTOR</a:t>
            </a:r>
            <a:r>
              <a:rPr lang="ru-RU" dirty="0"/>
              <a:t> </a:t>
            </a:r>
            <a:r>
              <a:rPr lang="ru-RU" dirty="0" err="1"/>
              <a:t>рапамицина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60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CB921-AD58-479B-8CAE-D573B2FCB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Путь </a:t>
            </a:r>
            <a:r>
              <a:rPr lang="en-US" dirty="0"/>
              <a:t>mTOR </a:t>
            </a:r>
            <a:r>
              <a:rPr lang="ru-RU" dirty="0"/>
              <a:t>в физиологии ЦНС</a:t>
            </a:r>
            <a:endParaRPr lang="en-US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F5EC1C-4F78-4A09-9567-E32B0855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9/28/2023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E9432E5-FAA8-4893-82BA-57FE2D14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6F7-BE49-46AC-B68C-62700912796D}" type="slidenum">
              <a:rPr lang="en-US" smtClean="0"/>
              <a:t>13</a:t>
            </a:fld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E360F22-37EA-4A50-B309-B2345B5517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23060"/>
            <a:ext cx="8481969" cy="225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7653AC5-3F54-4F6C-B685-475A86A45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163" y="0"/>
            <a:ext cx="2111733" cy="211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417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1E5AE08-C663-486E-B993-069F39AF6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067" y="0"/>
            <a:ext cx="2111733" cy="211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5EC1D1-3541-4293-8EA5-3B0C0B43D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литературы: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2B3785-2376-4D3F-B3A1-C34240A3C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09680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i="1" dirty="0" err="1">
                <a:solidFill>
                  <a:srgbClr val="202122"/>
                </a:solidFill>
                <a:effectLst/>
                <a:latin typeface="+mj-lt"/>
              </a:rPr>
              <a:t>Vézina</a:t>
            </a:r>
            <a:r>
              <a:rPr lang="en-US" b="0" i="1" dirty="0">
                <a:solidFill>
                  <a:srgbClr val="202122"/>
                </a:solidFill>
                <a:effectLst/>
                <a:latin typeface="+mj-lt"/>
              </a:rPr>
              <a:t>, A. </a:t>
            </a:r>
            <a:r>
              <a:rPr lang="en-US" b="0" i="1" dirty="0" err="1">
                <a:solidFill>
                  <a:srgbClr val="202122"/>
                </a:solidFill>
                <a:effectLst/>
                <a:latin typeface="+mj-lt"/>
              </a:rPr>
              <a:t>Kudelski</a:t>
            </a:r>
            <a:r>
              <a:rPr lang="en-US" b="0" i="1" dirty="0">
                <a:solidFill>
                  <a:srgbClr val="202122"/>
                </a:solidFill>
                <a:effectLst/>
                <a:latin typeface="+mj-lt"/>
              </a:rPr>
              <a:t>, S. N. Sehgal.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 </a:t>
            </a:r>
            <a:r>
              <a:rPr lang="en-US" b="0" i="0" u="none" strike="noStrike" dirty="0">
                <a:solidFill>
                  <a:srgbClr val="3366BB"/>
                </a:solidFill>
                <a:effectLst/>
                <a:latin typeface="+mj-lt"/>
                <a:hlinkClick r:id="rId3"/>
              </a:rPr>
              <a:t>Rapamycin (AY-22,989), a new antifungal antibiotic. I. Taxonomy of the producing </a:t>
            </a:r>
            <a:r>
              <a:rPr lang="en-US" b="0" i="0" u="none" strike="noStrike" dirty="0" err="1">
                <a:solidFill>
                  <a:srgbClr val="3366BB"/>
                </a:solidFill>
                <a:effectLst/>
                <a:latin typeface="+mj-lt"/>
                <a:hlinkClick r:id="rId3"/>
              </a:rPr>
              <a:t>streptomycete</a:t>
            </a:r>
            <a:r>
              <a:rPr lang="en-US" b="0" i="0" u="none" strike="noStrike" dirty="0">
                <a:solidFill>
                  <a:srgbClr val="3366BB"/>
                </a:solidFill>
                <a:effectLst/>
                <a:latin typeface="+mj-lt"/>
                <a:hlinkClick r:id="rId3"/>
              </a:rPr>
              <a:t> and isolation of the active principle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 // The Journal of Antibiotics. — 1975-10-01. — </a:t>
            </a:r>
            <a:r>
              <a:rPr lang="ru-RU" b="0" i="0" dirty="0">
                <a:solidFill>
                  <a:srgbClr val="202122"/>
                </a:solidFill>
                <a:effectLst/>
                <a:latin typeface="+mj-lt"/>
              </a:rPr>
              <a:t>Т. 28, 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+mj-lt"/>
              </a:rPr>
              <a:t>вып</a:t>
            </a:r>
            <a:r>
              <a:rPr lang="ru-RU" b="0" i="0" dirty="0">
                <a:solidFill>
                  <a:srgbClr val="202122"/>
                </a:solidFill>
                <a:effectLst/>
                <a:latin typeface="+mj-lt"/>
              </a:rPr>
              <a:t>. 10. — С. 721—726. —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+mj-lt"/>
                <a:hlinkClick r:id="rId4" tooltip="Международный стандартный серийный номер"/>
              </a:rPr>
              <a:t>ISSN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 </a:t>
            </a:r>
            <a:r>
              <a:rPr lang="en-US" b="0" i="0" u="none" strike="noStrike" dirty="0">
                <a:solidFill>
                  <a:srgbClr val="3366BB"/>
                </a:solidFill>
                <a:effectLst/>
                <a:latin typeface="+mj-lt"/>
                <a:hlinkClick r:id="rId5"/>
              </a:rPr>
              <a:t>0021-8820</a:t>
            </a:r>
            <a:endParaRPr lang="ru-RU" b="0" i="0" u="none" strike="noStrike" dirty="0">
              <a:solidFill>
                <a:srgbClr val="3366BB"/>
              </a:solidFill>
              <a:effectLst/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0" i="0" u="none" strike="noStrike" dirty="0" err="1">
                <a:effectLst/>
                <a:latin typeface="+mj-lt"/>
              </a:rPr>
              <a:t>Laplante</a:t>
            </a:r>
            <a:r>
              <a:rPr lang="en-US" b="0" i="0" u="none" strike="noStrike" dirty="0">
                <a:effectLst/>
                <a:latin typeface="+mj-lt"/>
              </a:rPr>
              <a:t>, M., Sabatini, D. M. (2012). mTOR Signaling in Growth Control and Disease. Cell, 149(2), 274-293. ISSN 0092-8674. DOI: 10.1016/j.cell.2012.03.017. [Link](</a:t>
            </a:r>
            <a:r>
              <a:rPr lang="en-US" b="0" i="0" u="none" strike="noStrike" dirty="0">
                <a:effectLst/>
                <a:latin typeface="+mj-lt"/>
                <a:hlinkClick r:id="rId6"/>
              </a:rPr>
              <a:t>https://www.sciencedirect.com/science/article/pii/S0092867412003510</a:t>
            </a:r>
            <a:r>
              <a:rPr lang="en-US" b="0" i="0" u="none" strike="noStrike" dirty="0">
                <a:effectLst/>
                <a:latin typeface="+mj-lt"/>
              </a:rPr>
              <a:t>)</a:t>
            </a:r>
            <a:endParaRPr lang="ru-RU" b="0" i="0" u="none" strike="noStrike" dirty="0">
              <a:effectLst/>
              <a:latin typeface="+mj-lt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b="0" i="0" dirty="0" err="1">
                <a:solidFill>
                  <a:srgbClr val="333333"/>
                </a:solidFill>
                <a:effectLst/>
                <a:latin typeface="+mj-lt"/>
              </a:rPr>
              <a:t>Sperringer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, J.E., Addington, A. &amp; Hutson, S.M. Branched-Chain Amino Acids and Brain Metabolism. 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+mj-lt"/>
              </a:rPr>
              <a:t>Neurochem</a:t>
            </a:r>
            <a:r>
              <a:rPr lang="en-US" b="0" i="1" dirty="0">
                <a:solidFill>
                  <a:srgbClr val="333333"/>
                </a:solidFill>
                <a:effectLst/>
                <a:latin typeface="+mj-lt"/>
              </a:rPr>
              <a:t> Res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 </a:t>
            </a:r>
            <a:r>
              <a:rPr lang="en-US" b="1" i="0" dirty="0">
                <a:solidFill>
                  <a:srgbClr val="333333"/>
                </a:solidFill>
                <a:effectLst/>
                <a:latin typeface="+mj-lt"/>
              </a:rPr>
              <a:t>42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, 1697–1709 (2017). https://doi.org/10.1007/s11064-017-2261-5</a:t>
            </a:r>
            <a:endParaRPr lang="ru-RU" b="0" i="0" u="none" strike="noStrike" dirty="0">
              <a:effectLst/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b="0" i="0" dirty="0" err="1">
                <a:solidFill>
                  <a:srgbClr val="333333"/>
                </a:solidFill>
                <a:effectLst/>
                <a:latin typeface="+mj-lt"/>
              </a:rPr>
              <a:t>Рапамицин</a:t>
            </a:r>
            <a:r>
              <a:rPr lang="ru-RU" b="0" i="0" dirty="0">
                <a:solidFill>
                  <a:srgbClr val="333333"/>
                </a:solidFill>
                <a:effectLst/>
                <a:latin typeface="+mj-lt"/>
              </a:rPr>
              <a:t> не продлевает, а сокращает жизнь мышам с короткими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+mj-lt"/>
              </a:rPr>
              <a:t>теломерами</a:t>
            </a:r>
            <a:r>
              <a:rPr lang="ru-RU" b="0" i="0" dirty="0">
                <a:solidFill>
                  <a:srgbClr val="333333"/>
                </a:solidFill>
                <a:effectLst/>
                <a:latin typeface="+mj-lt"/>
              </a:rPr>
              <a:t> 20.03.2020 • ПОЛИНА ЛОСЕВА • ГЕРОНТОЛОГИЯ, ГЕНЕТИКА, МЕДИЦИНА // Элементы URL: https://elementy.ru/novosti_nauki/433623/Rapamitsin_ne_prodlevaet_a_sokrashchaet_zhizn_mysham_s_korotkimi_telomerami (дата обращения: 29/09/2023).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Эти и другие источники, а также текст к презентации по </a:t>
            </a:r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QR-</a:t>
            </a:r>
            <a:r>
              <a:rPr lang="ru-RU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коду</a:t>
            </a:r>
            <a:endParaRPr lang="ru-RU" b="1" i="0" dirty="0">
              <a:solidFill>
                <a:srgbClr val="FFC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8EE9A5-D9C5-4F82-BB3D-A414655D0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9/28/2023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FDDFB00-1603-4BD8-B0B2-00E6296D0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6F7-BE49-46AC-B68C-62700912796D}" type="slidenum">
              <a:rPr lang="en-US" smtClean="0"/>
              <a:t>14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E18C12D-997C-4C2C-AD91-98584D3562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4031" y="4900491"/>
            <a:ext cx="1724266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45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CA068D-8172-4D1A-B83B-92942DCC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План: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9C95FF-05F0-42F7-93FC-E7369C57E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Введение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Сигнальные пути </a:t>
            </a:r>
            <a:r>
              <a:rPr lang="en-US" dirty="0"/>
              <a:t>mTOR1</a:t>
            </a:r>
            <a:r>
              <a:rPr lang="ru-RU" dirty="0"/>
              <a:t> и </a:t>
            </a:r>
            <a:r>
              <a:rPr lang="en-US" dirty="0"/>
              <a:t>mTOR2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Функции белков </a:t>
            </a:r>
            <a:r>
              <a:rPr lang="en-US" dirty="0"/>
              <a:t>mTOR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mTOR</a:t>
            </a:r>
            <a:r>
              <a:rPr lang="ru-RU" dirty="0"/>
              <a:t> и рак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mTOR</a:t>
            </a:r>
            <a:r>
              <a:rPr lang="ru-RU" dirty="0"/>
              <a:t> и нейродегенеративные заболевания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mTOR</a:t>
            </a:r>
            <a:r>
              <a:rPr lang="ru-RU" dirty="0"/>
              <a:t>, стволовые клетки и регенерация тканей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Перспективы?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198B5F-0FD8-47DA-A472-59CA60504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9/28/2023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9E896BB-1FA2-4B32-A21B-9A9F56DD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6F7-BE49-46AC-B68C-62700912796D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761AAC7-8108-4B32-BCA5-480DF1BD4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883" y="66496"/>
            <a:ext cx="2111733" cy="211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544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38C91BCB-2BB9-41A9-AC55-38424633B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883" y="66496"/>
            <a:ext cx="2111733" cy="211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12CB24-4547-4712-B83B-9E14E71D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Введение: Канадская экспедиция</a:t>
            </a:r>
            <a:endParaRPr lang="en-US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57AF7D-EA82-4277-877E-8BF6959DB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9/28/2023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F72315F-570F-409E-8F57-6230E07A1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6F7-BE49-46AC-B68C-62700912796D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079539F-B412-4FA8-BC39-1ABD97223E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228" y="1847850"/>
            <a:ext cx="32635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A63996-6DCD-490B-95D2-6407403ABBF1}"/>
              </a:ext>
            </a:extLst>
          </p:cNvPr>
          <p:cNvSpPr txBox="1"/>
          <p:nvPr/>
        </p:nvSpPr>
        <p:spPr>
          <a:xfrm>
            <a:off x="838201" y="1950098"/>
            <a:ext cx="70275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1965 одна канадская экспедиция на о. Пасхи открыла бактерии </a:t>
            </a:r>
          </a:p>
          <a:p>
            <a:r>
              <a:rPr lang="en-US" b="0" i="1" dirty="0">
                <a:solidFill>
                  <a:srgbClr val="000000"/>
                </a:solidFill>
                <a:effectLst/>
              </a:rPr>
              <a:t>Streptomyces </a:t>
            </a:r>
            <a:r>
              <a:rPr lang="en-US" b="0" i="1" dirty="0" err="1">
                <a:solidFill>
                  <a:srgbClr val="000000"/>
                </a:solidFill>
                <a:effectLst/>
              </a:rPr>
              <a:t>hygroscopicus</a:t>
            </a:r>
            <a:r>
              <a:rPr lang="ru-RU" i="1" dirty="0">
                <a:solidFill>
                  <a:srgbClr val="000000"/>
                </a:solidFill>
              </a:rPr>
              <a:t>. </a:t>
            </a:r>
            <a:r>
              <a:rPr lang="ru-RU" dirty="0">
                <a:solidFill>
                  <a:srgbClr val="000000"/>
                </a:solidFill>
              </a:rPr>
              <a:t>Через 7 лет они выделили вещество, убивающее грибки – </a:t>
            </a:r>
            <a:r>
              <a:rPr lang="ru-RU" dirty="0" err="1">
                <a:solidFill>
                  <a:srgbClr val="000000"/>
                </a:solidFill>
              </a:rPr>
              <a:t>рапамицин</a:t>
            </a:r>
            <a:r>
              <a:rPr lang="ru-RU" dirty="0">
                <a:solidFill>
                  <a:srgbClr val="000000"/>
                </a:solidFill>
              </a:rPr>
              <a:t> (</a:t>
            </a:r>
            <a:r>
              <a:rPr lang="ru-RU" dirty="0" err="1">
                <a:solidFill>
                  <a:srgbClr val="000000"/>
                </a:solidFill>
              </a:rPr>
              <a:t>сиролимус</a:t>
            </a:r>
            <a:r>
              <a:rPr lang="ru-RU" dirty="0">
                <a:solidFill>
                  <a:srgbClr val="000000"/>
                </a:solidFill>
              </a:rPr>
              <a:t>). Это оказался мощный иммунодепрессант. (</a:t>
            </a:r>
            <a:r>
              <a:rPr lang="en-US" b="0" i="1" dirty="0" err="1">
                <a:solidFill>
                  <a:srgbClr val="202122"/>
                </a:solidFill>
                <a:effectLst/>
                <a:latin typeface="+mj-lt"/>
              </a:rPr>
              <a:t>Vézina</a:t>
            </a:r>
            <a:r>
              <a:rPr lang="en-US" b="0" i="1" dirty="0">
                <a:solidFill>
                  <a:srgbClr val="202122"/>
                </a:solidFill>
                <a:effectLst/>
                <a:latin typeface="+mj-lt"/>
              </a:rPr>
              <a:t>, 1975</a:t>
            </a:r>
            <a:r>
              <a:rPr lang="ru-RU" dirty="0">
                <a:solidFill>
                  <a:srgbClr val="000000"/>
                </a:solidFill>
              </a:rPr>
              <a:t>)</a:t>
            </a:r>
            <a:endParaRPr lang="en-US" b="0" i="1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E9492DD-F77D-4070-BFCF-54805D999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711166"/>
            <a:ext cx="3181035" cy="238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>
            <a:extLst>
              <a:ext uri="{FF2B5EF4-FFF2-40B4-BE49-F238E27FC236}">
                <a16:creationId xmlns:a16="http://schemas.microsoft.com/office/drawing/2014/main" id="{D9FC39AB-2F2C-4573-9EA4-931252C6F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D4287EB-D294-4DAD-80CF-61036EDC7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617" y="3686835"/>
            <a:ext cx="3337326" cy="238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895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12CB24-4547-4712-B83B-9E14E71D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Введение: </a:t>
            </a:r>
            <a:r>
              <a:rPr lang="ru-RU" dirty="0" err="1"/>
              <a:t>Рапамицин</a:t>
            </a:r>
            <a:endParaRPr lang="en-US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57AF7D-EA82-4277-877E-8BF6959DB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9/28/2023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F72315F-570F-409E-8F57-6230E07A1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6F7-BE49-46AC-B68C-62700912796D}" type="slidenum">
              <a:rPr lang="en-US" smtClean="0"/>
              <a:t>4</a:t>
            </a:fld>
            <a:endParaRPr lang="en-US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D9FC39AB-2F2C-4573-9EA4-931252C6F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64CDFB9-CCC9-4147-8180-CC8C29C34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883" y="66496"/>
            <a:ext cx="2111733" cy="211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Изображение химической структуры">
            <a:extLst>
              <a:ext uri="{FF2B5EF4-FFF2-40B4-BE49-F238E27FC236}">
                <a16:creationId xmlns:a16="http://schemas.microsoft.com/office/drawing/2014/main" id="{EBF3C1ED-2A2D-4692-90A5-1CE8C5EB4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861" y="1565988"/>
            <a:ext cx="4321939" cy="403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9165EFAB-97CE-4470-BE3F-947C0A20D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078" y="1690688"/>
            <a:ext cx="5862783" cy="342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6FA71AB9-C09D-45E2-B988-2EF97CA5C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067" y="0"/>
            <a:ext cx="2111733" cy="211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FFA6E7-BEBC-4EC7-9D59-28FA6088267E}"/>
              </a:ext>
            </a:extLst>
          </p:cNvPr>
          <p:cNvSpPr txBox="1"/>
          <p:nvPr/>
        </p:nvSpPr>
        <p:spPr>
          <a:xfrm>
            <a:off x="1306286" y="5663682"/>
            <a:ext cx="193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Источник: </a:t>
            </a:r>
            <a:r>
              <a:rPr lang="en-US" dirty="0" err="1"/>
              <a:t>Uniprot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42773-9E6A-4C1E-B041-7E1DFE371093}"/>
              </a:ext>
            </a:extLst>
          </p:cNvPr>
          <p:cNvSpPr txBox="1"/>
          <p:nvPr/>
        </p:nvSpPr>
        <p:spPr>
          <a:xfrm>
            <a:off x="7557797" y="5667116"/>
            <a:ext cx="2179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Источник: </a:t>
            </a:r>
            <a:r>
              <a:rPr lang="en-US" dirty="0"/>
              <a:t>PubChem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599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BD1F6A-691C-4120-A2E4-67A1B3FA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Введение: функции </a:t>
            </a:r>
            <a:r>
              <a:rPr lang="en-US" dirty="0"/>
              <a:t>mTOR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24CA3E-825F-4A58-BE85-354DFC77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9/28/2023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15653F4-654C-4509-81F4-8BF5CCAD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6F7-BE49-46AC-B68C-62700912796D}" type="slidenum">
              <a:rPr lang="en-US" smtClean="0"/>
              <a:t>5</a:t>
            </a:fld>
            <a:endParaRPr lang="en-US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98D4033A-C244-4F42-939F-68E31852D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6799"/>
            <a:ext cx="10515600" cy="3988990"/>
          </a:xfr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BF424F5-77EC-45CB-AB12-C8E9B246D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067" y="0"/>
            <a:ext cx="2111733" cy="211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426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618886-8AD5-4429-AB9E-A3E20D46E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Сигнальный путь </a:t>
            </a:r>
            <a:r>
              <a:rPr lang="en-US" dirty="0"/>
              <a:t>mTOR1</a:t>
            </a:r>
            <a:r>
              <a:rPr lang="ru-RU" dirty="0"/>
              <a:t> и </a:t>
            </a:r>
            <a:r>
              <a:rPr lang="en-US" dirty="0"/>
              <a:t>mTOR2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1B28AB-DC68-4532-B104-DB0E7376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9/28/2023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BFAA070-13A0-4B79-A8E3-8D2622434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6F7-BE49-46AC-B68C-62700912796D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4CF3DBD-FEBE-402A-8482-5F1E804A6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067" y="0"/>
            <a:ext cx="2111733" cy="211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Объект 17">
            <a:extLst>
              <a:ext uri="{FF2B5EF4-FFF2-40B4-BE49-F238E27FC236}">
                <a16:creationId xmlns:a16="http://schemas.microsoft.com/office/drawing/2014/main" id="{06A07946-66E7-480E-87F0-02BD041B8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1961" y="1383856"/>
            <a:ext cx="7470106" cy="5109019"/>
          </a:xfrm>
        </p:spPr>
      </p:pic>
    </p:spTree>
    <p:extLst>
      <p:ext uri="{BB962C8B-B14F-4D97-AF65-F5344CB8AC3E}">
        <p14:creationId xmlns:p14="http://schemas.microsoft.com/office/powerpoint/2010/main" val="2325117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84BC0A6E-4116-45BE-97CC-CC6FEB886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883" y="66496"/>
            <a:ext cx="2111733" cy="211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7AF629-629E-4BC2-BC68-184162A9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Функции белков </a:t>
            </a:r>
            <a:r>
              <a:rPr lang="en-US" dirty="0"/>
              <a:t>mTOR1</a:t>
            </a:r>
            <a:r>
              <a:rPr lang="ru-RU" dirty="0"/>
              <a:t> и </a:t>
            </a:r>
            <a:r>
              <a:rPr lang="en-US" dirty="0"/>
              <a:t>mTOR2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FA2F031-5559-4236-96D6-BC819430A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7122" y="1443832"/>
            <a:ext cx="6826248" cy="5159375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368B24A3-37F5-4333-949A-937A72C5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9/28/2023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FF1F168-0050-435E-B838-79DAFBCE8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6F7-BE49-46AC-B68C-6270091279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8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F9B80406-7B18-4A7D-AD71-F876D6565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883" y="66496"/>
            <a:ext cx="2111733" cy="211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7AF629-629E-4BC2-BC68-184162A9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mTOR1</a:t>
            </a:r>
            <a:r>
              <a:rPr lang="ru-RU" dirty="0"/>
              <a:t> и метаболизм </a:t>
            </a:r>
            <a:endParaRPr lang="en-US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8B24A3-37F5-4333-949A-937A72C5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9/28/2023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FF1F168-0050-435E-B838-79DAFBCE8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6F7-BE49-46AC-B68C-62700912796D}" type="slidenum">
              <a:rPr lang="en-US" smtClean="0"/>
              <a:t>8</a:t>
            </a:fld>
            <a:endParaRPr lang="en-US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5FA2097-7184-4D42-B46E-0FC14545D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6996" y="2583180"/>
            <a:ext cx="4657008" cy="3458846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98C78C5-64AF-4D4D-BF9B-AC56AEBEB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456" y="1787152"/>
            <a:ext cx="5271793" cy="42548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04F31D-B197-4199-B3C2-A18DD1B545EC}"/>
              </a:ext>
            </a:extLst>
          </p:cNvPr>
          <p:cNvSpPr txBox="1"/>
          <p:nvPr/>
        </p:nvSpPr>
        <p:spPr>
          <a:xfrm flipH="1">
            <a:off x="942715" y="1988820"/>
            <a:ext cx="5450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Leu -&gt; mTOR1 -&gt;  </a:t>
            </a:r>
            <a:r>
              <a:rPr lang="ru-RU" dirty="0"/>
              <a:t>Похудение (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+mj-lt"/>
              </a:rPr>
              <a:t>Sperringer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 et al., </a:t>
            </a:r>
            <a:r>
              <a:rPr lang="en-US" dirty="0"/>
              <a:t>2017</a:t>
            </a:r>
            <a:r>
              <a:rPr lang="ru-RU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08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D79979E5-DEC8-41AF-BC33-9B8C1B46E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163" y="0"/>
            <a:ext cx="2111733" cy="211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7AF629-629E-4BC2-BC68-184162A9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другие </a:t>
            </a:r>
            <a:r>
              <a:rPr lang="ru-RU" dirty="0" err="1"/>
              <a:t>тканеспецифичные</a:t>
            </a:r>
            <a:r>
              <a:rPr lang="ru-RU" dirty="0"/>
              <a:t> функции</a:t>
            </a:r>
            <a:endParaRPr lang="en-US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8B24A3-37F5-4333-949A-937A72C5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9/28/2023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FF1F168-0050-435E-B838-79DAFBCE8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6F7-BE49-46AC-B68C-62700912796D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BA82971-9221-4842-862C-A66C824774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20" y="1690688"/>
            <a:ext cx="5472379" cy="441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B52DC8-732D-446E-B356-2C3F2C6FB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889" y="1805939"/>
            <a:ext cx="5079437" cy="247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865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</TotalTime>
  <Words>597</Words>
  <Application>Microsoft Office PowerPoint</Application>
  <PresentationFormat>Широкоэкранный</PresentationFormat>
  <Paragraphs>68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Тема Office</vt:lpstr>
      <vt:lpstr>Белки mTOR</vt:lpstr>
      <vt:lpstr>План:</vt:lpstr>
      <vt:lpstr>Введение: Канадская экспедиция</vt:lpstr>
      <vt:lpstr>Введение: Рапамицин</vt:lpstr>
      <vt:lpstr>Введение: функции mTOR</vt:lpstr>
      <vt:lpstr>Сигнальный путь mTOR1 и mTOR2</vt:lpstr>
      <vt:lpstr>Функции белков mTOR1 и mTOR2</vt:lpstr>
      <vt:lpstr>mTOR1 и метаболизм </vt:lpstr>
      <vt:lpstr>другие тканеспецифичные функции</vt:lpstr>
      <vt:lpstr>Роль mTOR в долголетии</vt:lpstr>
      <vt:lpstr>Путь mTOR в физиологии ЦНС</vt:lpstr>
      <vt:lpstr>Путь mTOR в физиологии ЦНС</vt:lpstr>
      <vt:lpstr>Путь mTOR в физиологии ЦНС</vt:lpstr>
      <vt:lpstr>Список литературы: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Белки mTOR</dc:title>
  <dc:creator>Thu Nguen</dc:creator>
  <cp:lastModifiedBy>Thu Nguen</cp:lastModifiedBy>
  <cp:revision>18</cp:revision>
  <dcterms:created xsi:type="dcterms:W3CDTF">2023-09-28T19:01:31Z</dcterms:created>
  <dcterms:modified xsi:type="dcterms:W3CDTF">2023-09-30T16:04:03Z</dcterms:modified>
</cp:coreProperties>
</file>